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Robo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EF8B1C3-B0AA-45E8-8402-EDB2088A9D40}">
  <a:tblStyle styleId="{5EF8B1C3-B0AA-45E8-8402-EDB2088A9D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12302609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12302609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12302609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12302609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12302609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12302609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aae46824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aae46824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28a2d849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28a2d849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28a2d849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28a2d849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12302609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12302609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aae46824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aae46824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12302609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12302609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416eaecd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416eaecd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dee0d9c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dee0d9c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416eaecd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416eaecd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416eaecd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416eaecd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12302609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12302609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416eaecd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e416eaecd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416eaecd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416eaecd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416eaecd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e416eaecd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12302609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12302609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aae468246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daae468246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aae468246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aae468246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aae468246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aae468246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dee0d9ce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dee0d9ce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aae468246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daae468246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daae468246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daae468246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daae468246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daae468246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697fb10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b697fb10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12302609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e12302609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28a2d849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e28a2d849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28a2d849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28a2d849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28a2d849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e28a2d849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e123026095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e12302609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28a2d849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e28a2d849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dee0d9ce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dee0d9ce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e28a2d849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e28a2d849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28a2d849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28a2d849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28a2d849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28a2d849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e12302609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e12302609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aae4682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aae4682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12302609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12302609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aae46824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aae46824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12302609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12302609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dee0d9ce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dee0d9ce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jpg"/><Relationship Id="rId4" Type="http://schemas.openxmlformats.org/officeDocument/2006/relationships/image" Target="../media/image22.jpg"/><Relationship Id="rId5" Type="http://schemas.openxmlformats.org/officeDocument/2006/relationships/image" Target="../media/image27.png"/><Relationship Id="rId6" Type="http://schemas.openxmlformats.org/officeDocument/2006/relationships/image" Target="../media/image2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kinase switch for Lipid Transport?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 Derrick 6.29.2021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Issues with this model</a:t>
            </a:r>
            <a:endParaRPr sz="2120"/>
          </a:p>
        </p:txBody>
      </p:sp>
      <p:sp>
        <p:nvSpPr>
          <p:cNvPr id="124" name="Google Shape;124;p22"/>
          <p:cNvSpPr txBox="1"/>
          <p:nvPr/>
        </p:nvSpPr>
        <p:spPr>
          <a:xfrm>
            <a:off x="413025" y="2248725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CRT600602</a:t>
            </a:r>
            <a:endParaRPr/>
          </a:p>
        </p:txBody>
      </p:sp>
      <p:cxnSp>
        <p:nvCxnSpPr>
          <p:cNvPr id="125" name="Google Shape;125;p22"/>
          <p:cNvCxnSpPr>
            <a:stCxn id="124" idx="3"/>
          </p:cNvCxnSpPr>
          <p:nvPr/>
        </p:nvCxnSpPr>
        <p:spPr>
          <a:xfrm flipH="1" rot="10800000">
            <a:off x="1583325" y="2443725"/>
            <a:ext cx="4590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26" name="Google Shape;126;p22"/>
          <p:cNvSpPr txBox="1"/>
          <p:nvPr/>
        </p:nvSpPr>
        <p:spPr>
          <a:xfrm>
            <a:off x="2148700" y="2248725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PRKD2</a:t>
            </a:r>
            <a:endParaRPr/>
          </a:p>
        </p:txBody>
      </p:sp>
      <p:cxnSp>
        <p:nvCxnSpPr>
          <p:cNvPr id="127" name="Google Shape;127;p22"/>
          <p:cNvCxnSpPr/>
          <p:nvPr/>
        </p:nvCxnSpPr>
        <p:spPr>
          <a:xfrm flipH="1" rot="10800000">
            <a:off x="3009225" y="2443725"/>
            <a:ext cx="4590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28" name="Google Shape;128;p22"/>
          <p:cNvSpPr txBox="1"/>
          <p:nvPr/>
        </p:nvSpPr>
        <p:spPr>
          <a:xfrm>
            <a:off x="3528725" y="2248725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ApoA4</a:t>
            </a:r>
            <a:endParaRPr/>
          </a:p>
        </p:txBody>
      </p:sp>
      <p:cxnSp>
        <p:nvCxnSpPr>
          <p:cNvPr id="129" name="Google Shape;129;p22"/>
          <p:cNvCxnSpPr/>
          <p:nvPr/>
        </p:nvCxnSpPr>
        <p:spPr>
          <a:xfrm flipH="1" rot="10800000">
            <a:off x="4240025" y="2443725"/>
            <a:ext cx="4590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30" name="Google Shape;130;p22"/>
          <p:cNvSpPr txBox="1"/>
          <p:nvPr/>
        </p:nvSpPr>
        <p:spPr>
          <a:xfrm>
            <a:off x="4699025" y="2141025"/>
            <a:ext cx="177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Chylomicron/VLDL size</a:t>
            </a:r>
            <a:endParaRPr/>
          </a:p>
        </p:txBody>
      </p:sp>
      <p:cxnSp>
        <p:nvCxnSpPr>
          <p:cNvPr id="131" name="Google Shape;131;p22"/>
          <p:cNvCxnSpPr/>
          <p:nvPr/>
        </p:nvCxnSpPr>
        <p:spPr>
          <a:xfrm flipH="1" rot="10800000">
            <a:off x="6423150" y="2446275"/>
            <a:ext cx="4590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2" name="Google Shape;132;p22"/>
          <p:cNvSpPr txBox="1"/>
          <p:nvPr/>
        </p:nvSpPr>
        <p:spPr>
          <a:xfrm>
            <a:off x="6939500" y="2201650"/>
            <a:ext cx="17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Lipid Transfer</a:t>
            </a:r>
            <a:endParaRPr/>
          </a:p>
        </p:txBody>
      </p:sp>
      <p:sp>
        <p:nvSpPr>
          <p:cNvPr id="133" name="Google Shape;133;p22"/>
          <p:cNvSpPr txBox="1"/>
          <p:nvPr/>
        </p:nvSpPr>
        <p:spPr>
          <a:xfrm>
            <a:off x="5003950" y="2756625"/>
            <a:ext cx="1440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ApoA4 knockout does not impact obesity, very mild effect on lipid transfer! (Kohan, 2011 Verhauge, 2013)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3695000" y="1169765"/>
            <a:ext cx="4058500" cy="1136300"/>
          </a:xfrm>
          <a:custGeom>
            <a:rect b="b" l="l" r="r" t="t"/>
            <a:pathLst>
              <a:path extrusionOk="0" h="45452" w="162340">
                <a:moveTo>
                  <a:pt x="10528" y="45452"/>
                </a:moveTo>
                <a:cubicBezTo>
                  <a:pt x="10452" y="38721"/>
                  <a:pt x="-12571" y="11951"/>
                  <a:pt x="10069" y="5067"/>
                </a:cubicBezTo>
                <a:cubicBezTo>
                  <a:pt x="32709" y="-1817"/>
                  <a:pt x="121204" y="-1205"/>
                  <a:pt x="146368" y="4149"/>
                </a:cubicBezTo>
                <a:cubicBezTo>
                  <a:pt x="171532" y="9503"/>
                  <a:pt x="158606" y="31685"/>
                  <a:pt x="161054" y="3719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35" name="Google Shape;135;p22"/>
          <p:cNvSpPr txBox="1"/>
          <p:nvPr/>
        </p:nvSpPr>
        <p:spPr>
          <a:xfrm>
            <a:off x="5387375" y="925950"/>
            <a:ext cx="40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80000"/>
                </a:solidFill>
              </a:rPr>
              <a:t>X</a:t>
            </a:r>
            <a:endParaRPr sz="24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Issues with this model</a:t>
            </a:r>
            <a:endParaRPr sz="2120"/>
          </a:p>
        </p:txBody>
      </p:sp>
      <p:sp>
        <p:nvSpPr>
          <p:cNvPr id="141" name="Google Shape;141;p23"/>
          <p:cNvSpPr txBox="1"/>
          <p:nvPr/>
        </p:nvSpPr>
        <p:spPr>
          <a:xfrm>
            <a:off x="413025" y="2248725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CRT600602</a:t>
            </a:r>
            <a:endParaRPr/>
          </a:p>
        </p:txBody>
      </p:sp>
      <p:cxnSp>
        <p:nvCxnSpPr>
          <p:cNvPr id="142" name="Google Shape;142;p23"/>
          <p:cNvCxnSpPr>
            <a:stCxn id="141" idx="3"/>
          </p:cNvCxnSpPr>
          <p:nvPr/>
        </p:nvCxnSpPr>
        <p:spPr>
          <a:xfrm flipH="1" rot="10800000">
            <a:off x="1583325" y="2443725"/>
            <a:ext cx="4590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43" name="Google Shape;143;p23"/>
          <p:cNvSpPr txBox="1"/>
          <p:nvPr/>
        </p:nvSpPr>
        <p:spPr>
          <a:xfrm>
            <a:off x="2148700" y="2248725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PRKD2</a:t>
            </a:r>
            <a:endParaRPr/>
          </a:p>
        </p:txBody>
      </p:sp>
      <p:cxnSp>
        <p:nvCxnSpPr>
          <p:cNvPr id="144" name="Google Shape;144;p23"/>
          <p:cNvCxnSpPr/>
          <p:nvPr/>
        </p:nvCxnSpPr>
        <p:spPr>
          <a:xfrm flipH="1" rot="10800000">
            <a:off x="3009225" y="2443725"/>
            <a:ext cx="4590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45" name="Google Shape;145;p23"/>
          <p:cNvSpPr txBox="1"/>
          <p:nvPr/>
        </p:nvSpPr>
        <p:spPr>
          <a:xfrm>
            <a:off x="3528725" y="2248725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ApoA4</a:t>
            </a:r>
            <a:endParaRPr/>
          </a:p>
        </p:txBody>
      </p:sp>
      <p:cxnSp>
        <p:nvCxnSpPr>
          <p:cNvPr id="146" name="Google Shape;146;p23"/>
          <p:cNvCxnSpPr/>
          <p:nvPr/>
        </p:nvCxnSpPr>
        <p:spPr>
          <a:xfrm flipH="1" rot="10800000">
            <a:off x="4240025" y="2443725"/>
            <a:ext cx="4590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47" name="Google Shape;147;p23"/>
          <p:cNvSpPr txBox="1"/>
          <p:nvPr/>
        </p:nvSpPr>
        <p:spPr>
          <a:xfrm>
            <a:off x="4699025" y="2141025"/>
            <a:ext cx="177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Chylomicron/VLDL size</a:t>
            </a:r>
            <a:endParaRPr/>
          </a:p>
        </p:txBody>
      </p:sp>
      <p:cxnSp>
        <p:nvCxnSpPr>
          <p:cNvPr id="148" name="Google Shape;148;p23"/>
          <p:cNvCxnSpPr/>
          <p:nvPr/>
        </p:nvCxnSpPr>
        <p:spPr>
          <a:xfrm flipH="1" rot="10800000">
            <a:off x="6423150" y="2446275"/>
            <a:ext cx="4590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9" name="Google Shape;149;p23"/>
          <p:cNvSpPr txBox="1"/>
          <p:nvPr/>
        </p:nvSpPr>
        <p:spPr>
          <a:xfrm>
            <a:off x="6939500" y="2201650"/>
            <a:ext cx="17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Lipid Transfer</a:t>
            </a:r>
            <a:endParaRPr/>
          </a:p>
        </p:txBody>
      </p:sp>
      <p:sp>
        <p:nvSpPr>
          <p:cNvPr id="150" name="Google Shape;150;p23"/>
          <p:cNvSpPr txBox="1"/>
          <p:nvPr/>
        </p:nvSpPr>
        <p:spPr>
          <a:xfrm>
            <a:off x="4982550" y="2648925"/>
            <a:ext cx="1440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ApoA4 knockout has different effects on particle size </a:t>
            </a:r>
            <a:r>
              <a:rPr lang="en">
                <a:solidFill>
                  <a:srgbClr val="980000"/>
                </a:solidFill>
              </a:rPr>
              <a:t>depending</a:t>
            </a:r>
            <a:r>
              <a:rPr lang="en">
                <a:solidFill>
                  <a:srgbClr val="980000"/>
                </a:solidFill>
              </a:rPr>
              <a:t> on the particle/tissue (Kohan, 2011 Verhauge, 2013, Nhan’s data ) 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3695000" y="1169775"/>
            <a:ext cx="2094186" cy="1136300"/>
          </a:xfrm>
          <a:custGeom>
            <a:rect b="b" l="l" r="r" t="t"/>
            <a:pathLst>
              <a:path extrusionOk="0" h="45452" w="162340">
                <a:moveTo>
                  <a:pt x="10528" y="45452"/>
                </a:moveTo>
                <a:cubicBezTo>
                  <a:pt x="10452" y="38721"/>
                  <a:pt x="-12571" y="11951"/>
                  <a:pt x="10069" y="5067"/>
                </a:cubicBezTo>
                <a:cubicBezTo>
                  <a:pt x="32709" y="-1817"/>
                  <a:pt x="121204" y="-1205"/>
                  <a:pt x="146368" y="4149"/>
                </a:cubicBezTo>
                <a:cubicBezTo>
                  <a:pt x="171532" y="9503"/>
                  <a:pt x="158606" y="31685"/>
                  <a:pt x="161054" y="3719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2" name="Google Shape;152;p23"/>
          <p:cNvSpPr txBox="1"/>
          <p:nvPr/>
        </p:nvSpPr>
        <p:spPr>
          <a:xfrm>
            <a:off x="4541238" y="903025"/>
            <a:ext cx="40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80000"/>
                </a:solidFill>
              </a:rPr>
              <a:t>?</a:t>
            </a:r>
            <a:endParaRPr sz="24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Issues with this model</a:t>
            </a:r>
            <a:endParaRPr sz="2120"/>
          </a:p>
        </p:txBody>
      </p:sp>
      <p:sp>
        <p:nvSpPr>
          <p:cNvPr id="158" name="Google Shape;158;p24"/>
          <p:cNvSpPr txBox="1"/>
          <p:nvPr/>
        </p:nvSpPr>
        <p:spPr>
          <a:xfrm>
            <a:off x="413025" y="2248725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CRT600602</a:t>
            </a:r>
            <a:endParaRPr/>
          </a:p>
        </p:txBody>
      </p:sp>
      <p:cxnSp>
        <p:nvCxnSpPr>
          <p:cNvPr id="159" name="Google Shape;159;p24"/>
          <p:cNvCxnSpPr>
            <a:stCxn id="158" idx="3"/>
          </p:cNvCxnSpPr>
          <p:nvPr/>
        </p:nvCxnSpPr>
        <p:spPr>
          <a:xfrm flipH="1" rot="10800000">
            <a:off x="1583325" y="2443725"/>
            <a:ext cx="4590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60" name="Google Shape;160;p24"/>
          <p:cNvSpPr txBox="1"/>
          <p:nvPr/>
        </p:nvSpPr>
        <p:spPr>
          <a:xfrm>
            <a:off x="2148700" y="2248725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PRKD2</a:t>
            </a:r>
            <a:endParaRPr/>
          </a:p>
        </p:txBody>
      </p:sp>
      <p:cxnSp>
        <p:nvCxnSpPr>
          <p:cNvPr id="161" name="Google Shape;161;p24"/>
          <p:cNvCxnSpPr/>
          <p:nvPr/>
        </p:nvCxnSpPr>
        <p:spPr>
          <a:xfrm flipH="1" rot="10800000">
            <a:off x="3009225" y="2443725"/>
            <a:ext cx="4590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62" name="Google Shape;162;p24"/>
          <p:cNvSpPr txBox="1"/>
          <p:nvPr/>
        </p:nvSpPr>
        <p:spPr>
          <a:xfrm>
            <a:off x="3528725" y="2248725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ApoA4</a:t>
            </a:r>
            <a:endParaRPr/>
          </a:p>
        </p:txBody>
      </p:sp>
      <p:cxnSp>
        <p:nvCxnSpPr>
          <p:cNvPr id="163" name="Google Shape;163;p24"/>
          <p:cNvCxnSpPr/>
          <p:nvPr/>
        </p:nvCxnSpPr>
        <p:spPr>
          <a:xfrm flipH="1" rot="10800000">
            <a:off x="4240025" y="2443725"/>
            <a:ext cx="4590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64" name="Google Shape;164;p24"/>
          <p:cNvSpPr txBox="1"/>
          <p:nvPr/>
        </p:nvSpPr>
        <p:spPr>
          <a:xfrm>
            <a:off x="4699025" y="2141025"/>
            <a:ext cx="177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Chylomicron/VLDL size</a:t>
            </a:r>
            <a:endParaRPr/>
          </a:p>
        </p:txBody>
      </p:sp>
      <p:cxnSp>
        <p:nvCxnSpPr>
          <p:cNvPr id="165" name="Google Shape;165;p24"/>
          <p:cNvCxnSpPr/>
          <p:nvPr/>
        </p:nvCxnSpPr>
        <p:spPr>
          <a:xfrm flipH="1" rot="10800000">
            <a:off x="6423150" y="2446275"/>
            <a:ext cx="4590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6" name="Google Shape;166;p24"/>
          <p:cNvSpPr txBox="1"/>
          <p:nvPr/>
        </p:nvSpPr>
        <p:spPr>
          <a:xfrm>
            <a:off x="6939500" y="2201650"/>
            <a:ext cx="17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Lipid Transfer</a:t>
            </a:r>
            <a:endParaRPr/>
          </a:p>
        </p:txBody>
      </p:sp>
      <p:sp>
        <p:nvSpPr>
          <p:cNvPr id="167" name="Google Shape;167;p24"/>
          <p:cNvSpPr txBox="1"/>
          <p:nvPr/>
        </p:nvSpPr>
        <p:spPr>
          <a:xfrm>
            <a:off x="5003950" y="2756625"/>
            <a:ext cx="1440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ApoA4 knockout should also affect particle number and thus ApoB levels but that wasn’t observed. </a:t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168" name="Google Shape;168;p24"/>
          <p:cNvCxnSpPr/>
          <p:nvPr/>
        </p:nvCxnSpPr>
        <p:spPr>
          <a:xfrm flipH="1" rot="10800000">
            <a:off x="3884375" y="1751325"/>
            <a:ext cx="521400" cy="49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9" name="Google Shape;169;p24"/>
          <p:cNvSpPr txBox="1"/>
          <p:nvPr/>
        </p:nvSpPr>
        <p:spPr>
          <a:xfrm>
            <a:off x="4497425" y="1296450"/>
            <a:ext cx="115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ApoB</a:t>
            </a:r>
            <a:endParaRPr/>
          </a:p>
        </p:txBody>
      </p:sp>
      <p:cxnSp>
        <p:nvCxnSpPr>
          <p:cNvPr id="170" name="Google Shape;170;p24"/>
          <p:cNvCxnSpPr/>
          <p:nvPr/>
        </p:nvCxnSpPr>
        <p:spPr>
          <a:xfrm>
            <a:off x="5300525" y="1548850"/>
            <a:ext cx="2019300" cy="53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5"/>
              <a:t>Can we resolve these contradictions in Zebrafish?</a:t>
            </a:r>
            <a:r>
              <a:rPr lang="en"/>
              <a:t>  </a:t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182359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/>
        </p:nvSpPr>
        <p:spPr>
          <a:xfrm>
            <a:off x="6804600" y="4473450"/>
            <a:ext cx="202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Just, 2011, Circulation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5"/>
              <a:t>Can we resolve these contradictions in Zebrafish?</a:t>
            </a:r>
            <a:r>
              <a:rPr lang="en"/>
              <a:t>  </a:t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182359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/>
        </p:nvSpPr>
        <p:spPr>
          <a:xfrm>
            <a:off x="6804600" y="4473450"/>
            <a:ext cx="202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Just, 2011, Circulation</a:t>
            </a:r>
            <a:endParaRPr/>
          </a:p>
        </p:txBody>
      </p:sp>
      <p:cxnSp>
        <p:nvCxnSpPr>
          <p:cNvPr id="185" name="Google Shape;185;p26"/>
          <p:cNvCxnSpPr/>
          <p:nvPr/>
        </p:nvCxnSpPr>
        <p:spPr>
          <a:xfrm flipH="1" rot="10800000">
            <a:off x="5151400" y="2753625"/>
            <a:ext cx="195000" cy="76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26"/>
          <p:cNvSpPr txBox="1"/>
          <p:nvPr/>
        </p:nvSpPr>
        <p:spPr>
          <a:xfrm>
            <a:off x="4607725" y="3604350"/>
            <a:ext cx="94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Heart Defect :(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5"/>
              <a:t>Can we resolve these contradictions in Zebrafish?</a:t>
            </a:r>
            <a:r>
              <a:rPr lang="en"/>
              <a:t>  </a:t>
            </a:r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182359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/>
        </p:nvSpPr>
        <p:spPr>
          <a:xfrm>
            <a:off x="6804600" y="4473450"/>
            <a:ext cx="202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Just, 2011, Circulation</a:t>
            </a:r>
            <a:endParaRPr/>
          </a:p>
        </p:txBody>
      </p:sp>
      <p:cxnSp>
        <p:nvCxnSpPr>
          <p:cNvPr id="194" name="Google Shape;194;p27"/>
          <p:cNvCxnSpPr/>
          <p:nvPr/>
        </p:nvCxnSpPr>
        <p:spPr>
          <a:xfrm flipH="1" rot="10800000">
            <a:off x="5151400" y="2753625"/>
            <a:ext cx="195000" cy="76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27"/>
          <p:cNvCxnSpPr/>
          <p:nvPr/>
        </p:nvCxnSpPr>
        <p:spPr>
          <a:xfrm rot="10800000">
            <a:off x="5956775" y="2753575"/>
            <a:ext cx="404400" cy="83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27"/>
          <p:cNvSpPr txBox="1"/>
          <p:nvPr/>
        </p:nvSpPr>
        <p:spPr>
          <a:xfrm>
            <a:off x="4607725" y="3604350"/>
            <a:ext cx="94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Heart Defect :(</a:t>
            </a:r>
            <a:endParaRPr/>
          </a:p>
        </p:txBody>
      </p:sp>
      <p:sp>
        <p:nvSpPr>
          <p:cNvPr id="197" name="Google Shape;197;p27"/>
          <p:cNvSpPr txBox="1"/>
          <p:nvPr/>
        </p:nvSpPr>
        <p:spPr>
          <a:xfrm>
            <a:off x="5997300" y="3659325"/>
            <a:ext cx="94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 Yolk :)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Project Goals and Hypotheses </a:t>
            </a:r>
            <a:endParaRPr sz="2120"/>
          </a:p>
        </p:txBody>
      </p:sp>
      <p:sp>
        <p:nvSpPr>
          <p:cNvPr id="203" name="Google Shape;203;p28"/>
          <p:cNvSpPr txBox="1"/>
          <p:nvPr>
            <p:ph idx="1" type="body"/>
          </p:nvPr>
        </p:nvSpPr>
        <p:spPr>
          <a:xfrm>
            <a:off x="311700" y="1152475"/>
            <a:ext cx="8520600" cy="18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Can we replicate the deficient fat transport phenotype of the Trujillo-Viera mice by </a:t>
            </a:r>
            <a:r>
              <a:rPr lang="en"/>
              <a:t>targeting PRKD2</a:t>
            </a:r>
            <a:r>
              <a:rPr lang="en"/>
              <a:t> with genetic and </a:t>
            </a:r>
            <a:r>
              <a:rPr lang="en"/>
              <a:t>pharmacological</a:t>
            </a:r>
            <a:r>
              <a:rPr lang="en"/>
              <a:t> approaches while avoiding the heart defect observed by Just?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How does PRKD2 </a:t>
            </a:r>
            <a:r>
              <a:rPr lang="en"/>
              <a:t>inhibition</a:t>
            </a:r>
            <a:r>
              <a:rPr lang="en"/>
              <a:t> affect lipoprotein particle count and size, as visualized by ApoB-nluc?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8"/>
          <p:cNvSpPr txBox="1"/>
          <p:nvPr/>
        </p:nvSpPr>
        <p:spPr>
          <a:xfrm>
            <a:off x="263875" y="3063300"/>
            <a:ext cx="843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Prediction</a:t>
            </a:r>
            <a:r>
              <a:rPr lang="en"/>
              <a:t>: PRKD2 knockout will decrease particle count as well as particle size, as particle size alone has been shown not be associated with the anti-obesogenic phenotype observed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311700" y="22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Drug Approach</a:t>
            </a:r>
            <a:endParaRPr sz="2100"/>
          </a:p>
        </p:txBody>
      </p:sp>
      <p:pic>
        <p:nvPicPr>
          <p:cNvPr id="210" name="Google Shape;2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461" y="1319323"/>
            <a:ext cx="2896775" cy="316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 txBox="1"/>
          <p:nvPr/>
        </p:nvSpPr>
        <p:spPr>
          <a:xfrm>
            <a:off x="427700" y="4395025"/>
            <a:ext cx="28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IC50=1,2.5,2uM</a:t>
            </a:r>
            <a:endParaRPr/>
          </a:p>
        </p:txBody>
      </p:sp>
      <p:sp>
        <p:nvSpPr>
          <p:cNvPr id="212" name="Google Shape;212;p29"/>
          <p:cNvSpPr txBox="1"/>
          <p:nvPr/>
        </p:nvSpPr>
        <p:spPr>
          <a:xfrm>
            <a:off x="2315825" y="4482250"/>
            <a:ext cx="127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Harikumar, 2010</a:t>
            </a:r>
            <a:endParaRPr/>
          </a:p>
        </p:txBody>
      </p:sp>
      <p:sp>
        <p:nvSpPr>
          <p:cNvPr id="213" name="Google Shape;213;p29"/>
          <p:cNvSpPr txBox="1"/>
          <p:nvPr/>
        </p:nvSpPr>
        <p:spPr>
          <a:xfrm>
            <a:off x="3399175" y="4071725"/>
            <a:ext cx="20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9"/>
          <p:cNvSpPr txBox="1"/>
          <p:nvPr/>
        </p:nvSpPr>
        <p:spPr>
          <a:xfrm>
            <a:off x="6858075" y="3350825"/>
            <a:ext cx="20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CID2011756</a:t>
            </a:r>
            <a:endParaRPr/>
          </a:p>
        </p:txBody>
      </p:sp>
      <p:sp>
        <p:nvSpPr>
          <p:cNvPr id="215" name="Google Shape;215;p29"/>
          <p:cNvSpPr txBox="1"/>
          <p:nvPr/>
        </p:nvSpPr>
        <p:spPr>
          <a:xfrm>
            <a:off x="5128600" y="4179625"/>
            <a:ext cx="143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IC50=0.7,0.6, 3.2 uM</a:t>
            </a:r>
            <a:endParaRPr/>
          </a:p>
        </p:txBody>
      </p:sp>
      <p:sp>
        <p:nvSpPr>
          <p:cNvPr id="216" name="Google Shape;216;p29"/>
          <p:cNvSpPr txBox="1"/>
          <p:nvPr/>
        </p:nvSpPr>
        <p:spPr>
          <a:xfrm>
            <a:off x="8146275" y="4482250"/>
            <a:ext cx="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Torcis</a:t>
            </a: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0726" y="1424250"/>
            <a:ext cx="5294750" cy="17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/>
          <p:nvPr/>
        </p:nvSpPr>
        <p:spPr>
          <a:xfrm>
            <a:off x="3017400" y="435975"/>
            <a:ext cx="6080700" cy="2982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311700" y="14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Drug Results: pilot </a:t>
            </a:r>
            <a:endParaRPr/>
          </a:p>
        </p:txBody>
      </p:sp>
      <p:sp>
        <p:nvSpPr>
          <p:cNvPr id="224" name="Google Shape;224;p30"/>
          <p:cNvSpPr txBox="1"/>
          <p:nvPr/>
        </p:nvSpPr>
        <p:spPr>
          <a:xfrm>
            <a:off x="360425" y="1044500"/>
            <a:ext cx="586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IC50 single treatment vs control DMSO (25 uL)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Took timepoints at 3,6,24 and 48 hrs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7 fish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Looked for dark yolk(none) and ApoB levels using nluc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Larvae from a single cross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type="title"/>
          </p:nvPr>
        </p:nvSpPr>
        <p:spPr>
          <a:xfrm>
            <a:off x="311700" y="14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Drug Results: nluc from pilot assay </a:t>
            </a:r>
            <a:endParaRPr/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888" y="803650"/>
            <a:ext cx="4460229" cy="41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750" y="95050"/>
            <a:ext cx="536610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311700" y="14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Drug Results: nluc from pilot assay </a:t>
            </a:r>
            <a:endParaRPr/>
          </a:p>
        </p:txBody>
      </p:sp>
      <p:pic>
        <p:nvPicPr>
          <p:cNvPr id="236" name="Google Shape;2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888" y="803650"/>
            <a:ext cx="4460229" cy="41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2"/>
          <p:cNvSpPr/>
          <p:nvPr/>
        </p:nvSpPr>
        <p:spPr>
          <a:xfrm>
            <a:off x="2825025" y="2035975"/>
            <a:ext cx="1100700" cy="2620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2"/>
          <p:cNvSpPr txBox="1"/>
          <p:nvPr/>
        </p:nvSpPr>
        <p:spPr>
          <a:xfrm>
            <a:off x="7150250" y="4149875"/>
            <a:ext cx="1993800" cy="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ns: 5.00e-02 &lt; p &lt;= 1.00e+00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*: 1.00e-02 &lt; p &lt;= 5.00e-02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**: 1.00e-03 &lt; p &lt;= 1.00e-02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Larger Experiment </a:t>
            </a:r>
            <a:endParaRPr/>
          </a:p>
        </p:txBody>
      </p:sp>
      <p:sp>
        <p:nvSpPr>
          <p:cNvPr id="244" name="Google Shape;24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Fish didn’t lay, freezer issues, etc. means I only got to do this yesterday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concentrations: 0.6 uM, 1.5 uM, 6uM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Timepoints: 1.5,3,4.5,6 hrs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 technical, 3 biological replicates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 dose 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/>
          <p:nvPr>
            <p:ph type="title"/>
          </p:nvPr>
        </p:nvSpPr>
        <p:spPr>
          <a:xfrm>
            <a:off x="311700" y="14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Drug Results: Blood Pooling Phenotype at 6uM</a:t>
            </a:r>
            <a:endParaRPr sz="2100"/>
          </a:p>
        </p:txBody>
      </p:sp>
      <p:pic>
        <p:nvPicPr>
          <p:cNvPr id="250" name="Google Shape;250;p34"/>
          <p:cNvPicPr preferRelativeResize="0"/>
          <p:nvPr/>
        </p:nvPicPr>
        <p:blipFill rotWithShape="1">
          <a:blip r:embed="rId3">
            <a:alphaModFix/>
          </a:blip>
          <a:srcRect b="11329" l="0" r="0" t="31768"/>
          <a:stretch/>
        </p:blipFill>
        <p:spPr>
          <a:xfrm flipH="1" rot="9682175">
            <a:off x="1985796" y="1318382"/>
            <a:ext cx="5172441" cy="2343736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51" name="Google Shape;251;p34"/>
          <p:cNvSpPr/>
          <p:nvPr/>
        </p:nvSpPr>
        <p:spPr>
          <a:xfrm>
            <a:off x="2756850" y="2708125"/>
            <a:ext cx="418800" cy="438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4"/>
          <p:cNvSpPr txBox="1"/>
          <p:nvPr/>
        </p:nvSpPr>
        <p:spPr>
          <a:xfrm>
            <a:off x="5416250" y="3955050"/>
            <a:ext cx="1841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Started at 3 hrs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fish at 6uM had phenotype (72/72))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 sz="2100"/>
              <a:t>Drug Results: But little difference in lipoprotein particle count </a:t>
            </a:r>
            <a:endParaRPr/>
          </a:p>
        </p:txBody>
      </p:sp>
      <p:pic>
        <p:nvPicPr>
          <p:cNvPr id="258" name="Google Shape;2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200" y="1017725"/>
            <a:ext cx="413723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5"/>
          <p:cNvSpPr txBox="1"/>
          <p:nvPr/>
        </p:nvSpPr>
        <p:spPr>
          <a:xfrm>
            <a:off x="7150250" y="4149875"/>
            <a:ext cx="1993800" cy="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ns: 5.00e-02 &lt; p &lt;= 1.00e+00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*: 1.00e-02 &lt; p &lt;= 5.00e-02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**: 1.00e-03 &lt; p &lt;= 1.00e-02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/>
          <p:nvPr>
            <p:ph type="title"/>
          </p:nvPr>
        </p:nvSpPr>
        <p:spPr>
          <a:xfrm>
            <a:off x="224025" y="12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Variation at each timepoint between crosses </a:t>
            </a:r>
            <a:endParaRPr/>
          </a:p>
        </p:txBody>
      </p:sp>
      <p:sp>
        <p:nvSpPr>
          <p:cNvPr id="265" name="Google Shape;265;p36"/>
          <p:cNvSpPr txBox="1"/>
          <p:nvPr/>
        </p:nvSpPr>
        <p:spPr>
          <a:xfrm>
            <a:off x="3195175" y="964400"/>
            <a:ext cx="199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1.5 hrs post-treatment </a:t>
            </a:r>
            <a:endParaRPr/>
          </a:p>
        </p:txBody>
      </p:sp>
      <p:pic>
        <p:nvPicPr>
          <p:cNvPr id="266" name="Google Shape;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500" y="1364600"/>
            <a:ext cx="3726442" cy="347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6"/>
          <p:cNvSpPr txBox="1"/>
          <p:nvPr/>
        </p:nvSpPr>
        <p:spPr>
          <a:xfrm>
            <a:off x="7150250" y="4149875"/>
            <a:ext cx="1993800" cy="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ns: 5.00e-02 &lt; p &lt;= 1.00e+00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*: 1.00e-02 &lt; p &lt;= 5.00e-02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**: 1.00e-03 &lt; p &lt;= 1.00e-02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title"/>
          </p:nvPr>
        </p:nvSpPr>
        <p:spPr>
          <a:xfrm>
            <a:off x="311700" y="182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Lipoprotein Size not conclusively targeted either </a:t>
            </a:r>
            <a:endParaRPr/>
          </a:p>
        </p:txBody>
      </p:sp>
      <p:pic>
        <p:nvPicPr>
          <p:cNvPr id="273" name="Google Shape;2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850" y="887625"/>
            <a:ext cx="4828236" cy="408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7"/>
          <p:cNvSpPr txBox="1"/>
          <p:nvPr/>
        </p:nvSpPr>
        <p:spPr>
          <a:xfrm rot="-2114604">
            <a:off x="3536179" y="1938611"/>
            <a:ext cx="448141" cy="4001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0.6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5" name="Google Shape;275;p37"/>
          <p:cNvSpPr txBox="1"/>
          <p:nvPr/>
        </p:nvSpPr>
        <p:spPr>
          <a:xfrm rot="-2114604">
            <a:off x="3786004" y="1977586"/>
            <a:ext cx="448141" cy="4001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1.5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6" name="Google Shape;276;p37"/>
          <p:cNvSpPr txBox="1"/>
          <p:nvPr/>
        </p:nvSpPr>
        <p:spPr>
          <a:xfrm rot="-2114604">
            <a:off x="4095904" y="1938611"/>
            <a:ext cx="448141" cy="4001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6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7" name="Google Shape;277;p37"/>
          <p:cNvSpPr txBox="1"/>
          <p:nvPr/>
        </p:nvSpPr>
        <p:spPr>
          <a:xfrm rot="-2114604">
            <a:off x="4646429" y="1977586"/>
            <a:ext cx="448141" cy="4001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0.6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8" name="Google Shape;278;p37"/>
          <p:cNvSpPr txBox="1"/>
          <p:nvPr/>
        </p:nvSpPr>
        <p:spPr>
          <a:xfrm rot="-2114604">
            <a:off x="4951504" y="1977586"/>
            <a:ext cx="448141" cy="4001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1.5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9" name="Google Shape;279;p37"/>
          <p:cNvSpPr txBox="1"/>
          <p:nvPr/>
        </p:nvSpPr>
        <p:spPr>
          <a:xfrm rot="-2114604">
            <a:off x="5292154" y="1938611"/>
            <a:ext cx="448141" cy="4001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6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0" name="Google Shape;280;p37"/>
          <p:cNvSpPr/>
          <p:nvPr/>
        </p:nvSpPr>
        <p:spPr>
          <a:xfrm>
            <a:off x="3526425" y="1928425"/>
            <a:ext cx="996895" cy="243934"/>
          </a:xfrm>
          <a:custGeom>
            <a:rect b="b" l="l" r="r" t="t"/>
            <a:pathLst>
              <a:path extrusionOk="0" h="10147" w="49486">
                <a:moveTo>
                  <a:pt x="0" y="10147"/>
                </a:moveTo>
                <a:cubicBezTo>
                  <a:pt x="4156" y="8459"/>
                  <a:pt x="16690" y="146"/>
                  <a:pt x="24938" y="16"/>
                </a:cubicBezTo>
                <a:cubicBezTo>
                  <a:pt x="33186" y="-114"/>
                  <a:pt x="45395" y="7809"/>
                  <a:pt x="49486" y="9368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1" name="Google Shape;281;p37"/>
          <p:cNvSpPr txBox="1"/>
          <p:nvPr/>
        </p:nvSpPr>
        <p:spPr>
          <a:xfrm>
            <a:off x="3594600" y="1568375"/>
            <a:ext cx="9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Family 5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2" name="Google Shape;282;p37"/>
          <p:cNvSpPr txBox="1"/>
          <p:nvPr/>
        </p:nvSpPr>
        <p:spPr>
          <a:xfrm>
            <a:off x="4730900" y="1568375"/>
            <a:ext cx="9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Family 8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3" name="Google Shape;283;p37"/>
          <p:cNvSpPr/>
          <p:nvPr/>
        </p:nvSpPr>
        <p:spPr>
          <a:xfrm>
            <a:off x="4618475" y="1928425"/>
            <a:ext cx="996895" cy="243934"/>
          </a:xfrm>
          <a:custGeom>
            <a:rect b="b" l="l" r="r" t="t"/>
            <a:pathLst>
              <a:path extrusionOk="0" h="10147" w="49486">
                <a:moveTo>
                  <a:pt x="0" y="10147"/>
                </a:moveTo>
                <a:cubicBezTo>
                  <a:pt x="4156" y="8459"/>
                  <a:pt x="16690" y="146"/>
                  <a:pt x="24938" y="16"/>
                </a:cubicBezTo>
                <a:cubicBezTo>
                  <a:pt x="33186" y="-114"/>
                  <a:pt x="45395" y="7809"/>
                  <a:pt x="49486" y="9368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4" name="Google Shape;284;p37"/>
          <p:cNvSpPr txBox="1"/>
          <p:nvPr/>
        </p:nvSpPr>
        <p:spPr>
          <a:xfrm>
            <a:off x="5710525" y="1977550"/>
            <a:ext cx="2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uM Drug Treatment</a:t>
            </a:r>
            <a:r>
              <a:rPr lang="en"/>
              <a:t> </a:t>
            </a:r>
            <a:endParaRPr/>
          </a:p>
        </p:txBody>
      </p:sp>
      <p:sp>
        <p:nvSpPr>
          <p:cNvPr id="285" name="Google Shape;285;p37"/>
          <p:cNvSpPr txBox="1"/>
          <p:nvPr/>
        </p:nvSpPr>
        <p:spPr>
          <a:xfrm>
            <a:off x="2474325" y="1977550"/>
            <a:ext cx="8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Ladder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/>
          <p:nvPr>
            <p:ph idx="1" type="body"/>
          </p:nvPr>
        </p:nvSpPr>
        <p:spPr>
          <a:xfrm>
            <a:off x="311700" y="1152475"/>
            <a:ext cx="369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Screen adults or older larvae to avoid heart issues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other PRKD inhibitors. Only one came during my rotation.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inhibitor in ApoA4a KO background. If Trujillo model is correct, should see no difference between control and treatment </a:t>
            </a:r>
            <a:endParaRPr/>
          </a:p>
        </p:txBody>
      </p:sp>
      <p:sp>
        <p:nvSpPr>
          <p:cNvPr id="291" name="Google Shape;291;p38"/>
          <p:cNvSpPr txBox="1"/>
          <p:nvPr>
            <p:ph type="title"/>
          </p:nvPr>
        </p:nvSpPr>
        <p:spPr>
          <a:xfrm>
            <a:off x="254350" y="33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Screen: Future Directions </a:t>
            </a:r>
            <a:endParaRPr sz="2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Genetic Approach</a:t>
            </a:r>
            <a:endParaRPr/>
          </a:p>
        </p:txBody>
      </p:sp>
      <p:pic>
        <p:nvPicPr>
          <p:cNvPr id="297" name="Google Shape;2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75" y="1080675"/>
            <a:ext cx="701013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9"/>
          <p:cNvSpPr txBox="1"/>
          <p:nvPr/>
        </p:nvSpPr>
        <p:spPr>
          <a:xfrm>
            <a:off x="6804600" y="4473450"/>
            <a:ext cx="202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Just, 2011, Circulation</a:t>
            </a:r>
            <a:endParaRPr/>
          </a:p>
        </p:txBody>
      </p:sp>
      <p:sp>
        <p:nvSpPr>
          <p:cNvPr id="299" name="Google Shape;299;p39"/>
          <p:cNvSpPr txBox="1"/>
          <p:nvPr/>
        </p:nvSpPr>
        <p:spPr>
          <a:xfrm>
            <a:off x="7638500" y="3612175"/>
            <a:ext cx="127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9"/>
          <p:cNvSpPr txBox="1"/>
          <p:nvPr/>
        </p:nvSpPr>
        <p:spPr>
          <a:xfrm>
            <a:off x="4920575" y="4627575"/>
            <a:ext cx="145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Heart Defect(849)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Genetic Approach</a:t>
            </a:r>
            <a:endParaRPr/>
          </a:p>
        </p:txBody>
      </p:sp>
      <p:pic>
        <p:nvPicPr>
          <p:cNvPr id="306" name="Google Shape;3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75" y="1080675"/>
            <a:ext cx="701013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0"/>
          <p:cNvSpPr txBox="1"/>
          <p:nvPr/>
        </p:nvSpPr>
        <p:spPr>
          <a:xfrm>
            <a:off x="6804600" y="4473450"/>
            <a:ext cx="202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Just, 2011, Circulation</a:t>
            </a:r>
            <a:endParaRPr/>
          </a:p>
        </p:txBody>
      </p:sp>
      <p:sp>
        <p:nvSpPr>
          <p:cNvPr id="308" name="Google Shape;308;p40"/>
          <p:cNvSpPr/>
          <p:nvPr/>
        </p:nvSpPr>
        <p:spPr>
          <a:xfrm>
            <a:off x="4870075" y="3576775"/>
            <a:ext cx="464700" cy="400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0"/>
          <p:cNvSpPr txBox="1"/>
          <p:nvPr/>
        </p:nvSpPr>
        <p:spPr>
          <a:xfrm>
            <a:off x="7638500" y="3612175"/>
            <a:ext cx="12732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Trujillo-viera mutation (707,711)</a:t>
            </a:r>
            <a:endParaRPr/>
          </a:p>
        </p:txBody>
      </p:sp>
      <p:cxnSp>
        <p:nvCxnSpPr>
          <p:cNvPr id="310" name="Google Shape;310;p40"/>
          <p:cNvCxnSpPr>
            <a:stCxn id="309" idx="1"/>
            <a:endCxn id="308" idx="6"/>
          </p:cNvCxnSpPr>
          <p:nvPr/>
        </p:nvCxnSpPr>
        <p:spPr>
          <a:xfrm rot="10800000">
            <a:off x="5334800" y="3776875"/>
            <a:ext cx="2303700" cy="28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" name="Google Shape;311;p40"/>
          <p:cNvSpPr txBox="1"/>
          <p:nvPr/>
        </p:nvSpPr>
        <p:spPr>
          <a:xfrm>
            <a:off x="4920575" y="4627575"/>
            <a:ext cx="145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Heart Defect(849)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Genetic Approach</a:t>
            </a:r>
            <a:endParaRPr/>
          </a:p>
        </p:txBody>
      </p:sp>
      <p:pic>
        <p:nvPicPr>
          <p:cNvPr id="317" name="Google Shape;3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75" y="1080675"/>
            <a:ext cx="701013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1"/>
          <p:cNvSpPr txBox="1"/>
          <p:nvPr/>
        </p:nvSpPr>
        <p:spPr>
          <a:xfrm>
            <a:off x="6804600" y="4473450"/>
            <a:ext cx="202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Just, 2011, Circulation</a:t>
            </a:r>
            <a:endParaRPr/>
          </a:p>
        </p:txBody>
      </p:sp>
      <p:sp>
        <p:nvSpPr>
          <p:cNvPr id="319" name="Google Shape;319;p41"/>
          <p:cNvSpPr/>
          <p:nvPr/>
        </p:nvSpPr>
        <p:spPr>
          <a:xfrm>
            <a:off x="4870075" y="3576775"/>
            <a:ext cx="464700" cy="400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1"/>
          <p:cNvSpPr txBox="1"/>
          <p:nvPr/>
        </p:nvSpPr>
        <p:spPr>
          <a:xfrm>
            <a:off x="7638500" y="3612175"/>
            <a:ext cx="12732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Trujillo-viera mutation (707,711)</a:t>
            </a:r>
            <a:endParaRPr/>
          </a:p>
        </p:txBody>
      </p:sp>
      <p:cxnSp>
        <p:nvCxnSpPr>
          <p:cNvPr id="321" name="Google Shape;321;p41"/>
          <p:cNvCxnSpPr>
            <a:stCxn id="320" idx="1"/>
            <a:endCxn id="319" idx="6"/>
          </p:cNvCxnSpPr>
          <p:nvPr/>
        </p:nvCxnSpPr>
        <p:spPr>
          <a:xfrm rot="10800000">
            <a:off x="5334800" y="3776875"/>
            <a:ext cx="2303700" cy="28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2" name="Google Shape;322;p41"/>
          <p:cNvSpPr txBox="1"/>
          <p:nvPr/>
        </p:nvSpPr>
        <p:spPr>
          <a:xfrm>
            <a:off x="4920575" y="4627575"/>
            <a:ext cx="145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Heart Defect(849)</a:t>
            </a:r>
            <a:endParaRPr/>
          </a:p>
        </p:txBody>
      </p:sp>
      <p:cxnSp>
        <p:nvCxnSpPr>
          <p:cNvPr id="323" name="Google Shape;323;p41"/>
          <p:cNvCxnSpPr/>
          <p:nvPr/>
        </p:nvCxnSpPr>
        <p:spPr>
          <a:xfrm flipH="1">
            <a:off x="7638500" y="1894650"/>
            <a:ext cx="282900" cy="677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" name="Google Shape;324;p41"/>
          <p:cNvSpPr txBox="1"/>
          <p:nvPr/>
        </p:nvSpPr>
        <p:spPr>
          <a:xfrm>
            <a:off x="7818500" y="1221650"/>
            <a:ext cx="116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 domain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(419-554)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350" y="668525"/>
            <a:ext cx="4286250" cy="42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7239600" y="4608800"/>
            <a:ext cx="190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UCSF</a:t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1164450" y="160625"/>
            <a:ext cx="6815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Atherosclerosis</a:t>
            </a:r>
            <a:r>
              <a:rPr lang="en" sz="2100"/>
              <a:t> is a primary Cause of Heart Disease</a:t>
            </a:r>
            <a:endParaRPr sz="2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/>
          <p:nvPr>
            <p:ph type="title"/>
          </p:nvPr>
        </p:nvSpPr>
        <p:spPr>
          <a:xfrm>
            <a:off x="191975" y="445025"/>
            <a:ext cx="880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CRISPR knockouts </a:t>
            </a:r>
            <a:endParaRPr/>
          </a:p>
        </p:txBody>
      </p:sp>
      <p:pic>
        <p:nvPicPr>
          <p:cNvPr id="330" name="Google Shape;3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280541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2"/>
          <p:cNvSpPr/>
          <p:nvPr/>
        </p:nvSpPr>
        <p:spPr>
          <a:xfrm>
            <a:off x="2667425" y="2283475"/>
            <a:ext cx="919500" cy="464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2"/>
          <p:cNvSpPr txBox="1"/>
          <p:nvPr/>
        </p:nvSpPr>
        <p:spPr>
          <a:xfrm>
            <a:off x="2859400" y="1606525"/>
            <a:ext cx="131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Knockout Whole gene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/>
          <p:nvPr>
            <p:ph type="title"/>
          </p:nvPr>
        </p:nvSpPr>
        <p:spPr>
          <a:xfrm>
            <a:off x="191975" y="445025"/>
            <a:ext cx="880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CRISPR knockouts </a:t>
            </a:r>
            <a:endParaRPr/>
          </a:p>
        </p:txBody>
      </p:sp>
      <p:pic>
        <p:nvPicPr>
          <p:cNvPr id="338" name="Google Shape;3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280541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3"/>
          <p:cNvSpPr/>
          <p:nvPr/>
        </p:nvSpPr>
        <p:spPr>
          <a:xfrm>
            <a:off x="2667425" y="2283475"/>
            <a:ext cx="919500" cy="464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3"/>
          <p:cNvSpPr txBox="1"/>
          <p:nvPr/>
        </p:nvSpPr>
        <p:spPr>
          <a:xfrm>
            <a:off x="2859400" y="1606525"/>
            <a:ext cx="131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Knockout Whole gene </a:t>
            </a:r>
            <a:endParaRPr/>
          </a:p>
        </p:txBody>
      </p:sp>
      <p:sp>
        <p:nvSpPr>
          <p:cNvPr id="341" name="Google Shape;341;p43"/>
          <p:cNvSpPr/>
          <p:nvPr/>
        </p:nvSpPr>
        <p:spPr>
          <a:xfrm>
            <a:off x="5880450" y="2859400"/>
            <a:ext cx="515400" cy="343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3"/>
          <p:cNvSpPr txBox="1"/>
          <p:nvPr/>
        </p:nvSpPr>
        <p:spPr>
          <a:xfrm>
            <a:off x="5607650" y="3516150"/>
            <a:ext cx="84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 domain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/>
          <p:nvPr>
            <p:ph type="title"/>
          </p:nvPr>
        </p:nvSpPr>
        <p:spPr>
          <a:xfrm>
            <a:off x="191975" y="445025"/>
            <a:ext cx="880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CRISPR knockouts </a:t>
            </a:r>
            <a:endParaRPr/>
          </a:p>
        </p:txBody>
      </p:sp>
      <p:pic>
        <p:nvPicPr>
          <p:cNvPr id="348" name="Google Shape;3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280541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4"/>
          <p:cNvSpPr/>
          <p:nvPr/>
        </p:nvSpPr>
        <p:spPr>
          <a:xfrm>
            <a:off x="2667425" y="2283475"/>
            <a:ext cx="919500" cy="464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4"/>
          <p:cNvSpPr txBox="1"/>
          <p:nvPr/>
        </p:nvSpPr>
        <p:spPr>
          <a:xfrm>
            <a:off x="2859400" y="1606525"/>
            <a:ext cx="131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Knockout Whole gene </a:t>
            </a:r>
            <a:endParaRPr/>
          </a:p>
        </p:txBody>
      </p:sp>
      <p:sp>
        <p:nvSpPr>
          <p:cNvPr id="351" name="Google Shape;351;p44"/>
          <p:cNvSpPr/>
          <p:nvPr/>
        </p:nvSpPr>
        <p:spPr>
          <a:xfrm>
            <a:off x="5880450" y="2859400"/>
            <a:ext cx="515400" cy="343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4"/>
          <p:cNvSpPr txBox="1"/>
          <p:nvPr/>
        </p:nvSpPr>
        <p:spPr>
          <a:xfrm>
            <a:off x="5607650" y="3516150"/>
            <a:ext cx="84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 domain</a:t>
            </a:r>
            <a:endParaRPr/>
          </a:p>
        </p:txBody>
      </p:sp>
      <p:sp>
        <p:nvSpPr>
          <p:cNvPr id="353" name="Google Shape;353;p44"/>
          <p:cNvSpPr/>
          <p:nvPr/>
        </p:nvSpPr>
        <p:spPr>
          <a:xfrm>
            <a:off x="6861350" y="2961275"/>
            <a:ext cx="515400" cy="343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4"/>
          <p:cNvSpPr txBox="1"/>
          <p:nvPr/>
        </p:nvSpPr>
        <p:spPr>
          <a:xfrm>
            <a:off x="6578475" y="3354500"/>
            <a:ext cx="8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Kinase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/>
          <p:nvPr/>
        </p:nvSpPr>
        <p:spPr>
          <a:xfrm>
            <a:off x="69425" y="35975"/>
            <a:ext cx="35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Exon 1: 20 bp or ~185 bp deletion </a:t>
            </a:r>
            <a:endParaRPr/>
          </a:p>
        </p:txBody>
      </p:sp>
      <p:sp>
        <p:nvSpPr>
          <p:cNvPr id="360" name="Google Shape;360;p45"/>
          <p:cNvSpPr txBox="1"/>
          <p:nvPr/>
        </p:nvSpPr>
        <p:spPr>
          <a:xfrm>
            <a:off x="0" y="1871275"/>
            <a:ext cx="322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Exon 10: 20 bp or~135 bp deletion </a:t>
            </a:r>
            <a:endParaRPr/>
          </a:p>
        </p:txBody>
      </p:sp>
      <p:pic>
        <p:nvPicPr>
          <p:cNvPr id="361" name="Google Shape;361;p45"/>
          <p:cNvPicPr preferRelativeResize="0"/>
          <p:nvPr/>
        </p:nvPicPr>
        <p:blipFill rotWithShape="1">
          <a:blip r:embed="rId3">
            <a:alphaModFix/>
          </a:blip>
          <a:srcRect b="15966" l="0" r="0" t="0"/>
          <a:stretch/>
        </p:blipFill>
        <p:spPr>
          <a:xfrm>
            <a:off x="69425" y="2271475"/>
            <a:ext cx="8839199" cy="11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5"/>
          <p:cNvPicPr preferRelativeResize="0"/>
          <p:nvPr/>
        </p:nvPicPr>
        <p:blipFill rotWithShape="1">
          <a:blip r:embed="rId4">
            <a:alphaModFix/>
          </a:blip>
          <a:srcRect b="13126" l="0" r="0" t="0"/>
          <a:stretch/>
        </p:blipFill>
        <p:spPr>
          <a:xfrm>
            <a:off x="69425" y="436175"/>
            <a:ext cx="9144003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5"/>
          <p:cNvPicPr preferRelativeResize="0"/>
          <p:nvPr/>
        </p:nvPicPr>
        <p:blipFill rotWithShape="1">
          <a:blip r:embed="rId5">
            <a:alphaModFix/>
          </a:blip>
          <a:srcRect b="0" l="0" r="0" t="20723"/>
          <a:stretch/>
        </p:blipFill>
        <p:spPr>
          <a:xfrm>
            <a:off x="69413" y="3766950"/>
            <a:ext cx="8922173" cy="13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5"/>
          <p:cNvSpPr txBox="1"/>
          <p:nvPr/>
        </p:nvSpPr>
        <p:spPr>
          <a:xfrm>
            <a:off x="0" y="3366750"/>
            <a:ext cx="29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Exon 15-16: 20 or 500 bp deletion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297292">
            <a:off x="2911403" y="830094"/>
            <a:ext cx="2754393" cy="219370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0" name="Google Shape;37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168263">
            <a:off x="299828" y="985001"/>
            <a:ext cx="2365053" cy="188364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1" name="Google Shape;37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875" y="3011275"/>
            <a:ext cx="8486775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482391">
            <a:off x="6090342" y="917956"/>
            <a:ext cx="2291789" cy="1825188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3" name="Google Shape;373;p46"/>
          <p:cNvSpPr txBox="1"/>
          <p:nvPr>
            <p:ph type="title"/>
          </p:nvPr>
        </p:nvSpPr>
        <p:spPr>
          <a:xfrm>
            <a:off x="311700" y="25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Significant Difference in Yolk size at 3 DPF  </a:t>
            </a:r>
            <a:endParaRPr/>
          </a:p>
        </p:txBody>
      </p:sp>
      <p:sp>
        <p:nvSpPr>
          <p:cNvPr id="374" name="Google Shape;374;p46"/>
          <p:cNvSpPr txBox="1"/>
          <p:nvPr/>
        </p:nvSpPr>
        <p:spPr>
          <a:xfrm>
            <a:off x="7257350" y="81900"/>
            <a:ext cx="1993800" cy="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ns: 5.00e-02 &lt; p &lt;= 1.00e+00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*: 1.00e-02 &lt; p &lt;= 5.00e-02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**: 1.00e-03 &lt; p &lt;= 1.00e-02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7"/>
          <p:cNvSpPr txBox="1"/>
          <p:nvPr>
            <p:ph type="title"/>
          </p:nvPr>
        </p:nvSpPr>
        <p:spPr>
          <a:xfrm>
            <a:off x="467575" y="406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Significant Difference in Lipoprotein particle count   </a:t>
            </a:r>
            <a:endParaRPr/>
          </a:p>
        </p:txBody>
      </p:sp>
      <p:pic>
        <p:nvPicPr>
          <p:cNvPr id="380" name="Google Shape;3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288" y="978775"/>
            <a:ext cx="4179413" cy="3859926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7"/>
          <p:cNvSpPr txBox="1"/>
          <p:nvPr/>
        </p:nvSpPr>
        <p:spPr>
          <a:xfrm>
            <a:off x="7150200" y="4432375"/>
            <a:ext cx="1993800" cy="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ns: 5.00e-02 &lt; p &lt;= 1.00e+00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*: 1.00e-02 &lt; p &lt;= 5.00e-02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**: 1.00e-03 &lt; p &lt;= 1.00e-02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8"/>
          <p:cNvSpPr txBox="1"/>
          <p:nvPr>
            <p:ph type="title"/>
          </p:nvPr>
        </p:nvSpPr>
        <p:spPr>
          <a:xfrm>
            <a:off x="311700" y="162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Genotype is inconclusive</a:t>
            </a:r>
            <a:endParaRPr/>
          </a:p>
        </p:txBody>
      </p:sp>
      <p:pic>
        <p:nvPicPr>
          <p:cNvPr id="387" name="Google Shape;3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125" y="1024000"/>
            <a:ext cx="510605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8"/>
          <p:cNvSpPr/>
          <p:nvPr/>
        </p:nvSpPr>
        <p:spPr>
          <a:xfrm>
            <a:off x="2230825" y="2444719"/>
            <a:ext cx="1237150" cy="253675"/>
          </a:xfrm>
          <a:custGeom>
            <a:rect b="b" l="l" r="r" t="t"/>
            <a:pathLst>
              <a:path extrusionOk="0" h="10147" w="49486">
                <a:moveTo>
                  <a:pt x="0" y="10147"/>
                </a:moveTo>
                <a:cubicBezTo>
                  <a:pt x="4156" y="8459"/>
                  <a:pt x="16690" y="146"/>
                  <a:pt x="24938" y="16"/>
                </a:cubicBezTo>
                <a:cubicBezTo>
                  <a:pt x="33186" y="-114"/>
                  <a:pt x="45395" y="7809"/>
                  <a:pt x="49486" y="9368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9" name="Google Shape;389;p48"/>
          <p:cNvSpPr txBox="1"/>
          <p:nvPr/>
        </p:nvSpPr>
        <p:spPr>
          <a:xfrm>
            <a:off x="2367200" y="2055450"/>
            <a:ext cx="11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Phenotype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90" name="Google Shape;390;p48"/>
          <p:cNvSpPr txBox="1"/>
          <p:nvPr/>
        </p:nvSpPr>
        <p:spPr>
          <a:xfrm>
            <a:off x="3568600" y="2293725"/>
            <a:ext cx="2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+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91" name="Google Shape;391;p48"/>
          <p:cNvSpPr/>
          <p:nvPr/>
        </p:nvSpPr>
        <p:spPr>
          <a:xfrm>
            <a:off x="3941850" y="2444719"/>
            <a:ext cx="1237150" cy="253675"/>
          </a:xfrm>
          <a:custGeom>
            <a:rect b="b" l="l" r="r" t="t"/>
            <a:pathLst>
              <a:path extrusionOk="0" h="10147" w="49486">
                <a:moveTo>
                  <a:pt x="0" y="10147"/>
                </a:moveTo>
                <a:cubicBezTo>
                  <a:pt x="4156" y="8459"/>
                  <a:pt x="16690" y="146"/>
                  <a:pt x="24938" y="16"/>
                </a:cubicBezTo>
                <a:cubicBezTo>
                  <a:pt x="33186" y="-114"/>
                  <a:pt x="45395" y="7809"/>
                  <a:pt x="49486" y="9368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2" name="Google Shape;392;p48"/>
          <p:cNvSpPr/>
          <p:nvPr/>
        </p:nvSpPr>
        <p:spPr>
          <a:xfrm>
            <a:off x="5224275" y="2444719"/>
            <a:ext cx="1237150" cy="253675"/>
          </a:xfrm>
          <a:custGeom>
            <a:rect b="b" l="l" r="r" t="t"/>
            <a:pathLst>
              <a:path extrusionOk="0" h="10147" w="49486">
                <a:moveTo>
                  <a:pt x="0" y="10147"/>
                </a:moveTo>
                <a:cubicBezTo>
                  <a:pt x="4156" y="8459"/>
                  <a:pt x="16690" y="146"/>
                  <a:pt x="24938" y="16"/>
                </a:cubicBezTo>
                <a:cubicBezTo>
                  <a:pt x="33186" y="-114"/>
                  <a:pt x="45395" y="7809"/>
                  <a:pt x="49486" y="9368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3" name="Google Shape;393;p48"/>
          <p:cNvSpPr txBox="1"/>
          <p:nvPr/>
        </p:nvSpPr>
        <p:spPr>
          <a:xfrm>
            <a:off x="4123575" y="2093625"/>
            <a:ext cx="11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Control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94" name="Google Shape;394;p48"/>
          <p:cNvSpPr txBox="1"/>
          <p:nvPr/>
        </p:nvSpPr>
        <p:spPr>
          <a:xfrm>
            <a:off x="5249075" y="2055450"/>
            <a:ext cx="14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No Phenotype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95" name="Google Shape;395;p48"/>
          <p:cNvSpPr txBox="1"/>
          <p:nvPr/>
        </p:nvSpPr>
        <p:spPr>
          <a:xfrm>
            <a:off x="1156100" y="2616000"/>
            <a:ext cx="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300 bp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9"/>
          <p:cNvSpPr txBox="1"/>
          <p:nvPr>
            <p:ph type="title"/>
          </p:nvPr>
        </p:nvSpPr>
        <p:spPr>
          <a:xfrm>
            <a:off x="311700" y="162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Genotype is inconclusive</a:t>
            </a:r>
            <a:endParaRPr/>
          </a:p>
        </p:txBody>
      </p:sp>
      <p:pic>
        <p:nvPicPr>
          <p:cNvPr id="401" name="Google Shape;4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125" y="1024000"/>
            <a:ext cx="510605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9"/>
          <p:cNvSpPr/>
          <p:nvPr/>
        </p:nvSpPr>
        <p:spPr>
          <a:xfrm>
            <a:off x="2230825" y="2444719"/>
            <a:ext cx="1237150" cy="253675"/>
          </a:xfrm>
          <a:custGeom>
            <a:rect b="b" l="l" r="r" t="t"/>
            <a:pathLst>
              <a:path extrusionOk="0" h="10147" w="49486">
                <a:moveTo>
                  <a:pt x="0" y="10147"/>
                </a:moveTo>
                <a:cubicBezTo>
                  <a:pt x="4156" y="8459"/>
                  <a:pt x="16690" y="146"/>
                  <a:pt x="24938" y="16"/>
                </a:cubicBezTo>
                <a:cubicBezTo>
                  <a:pt x="33186" y="-114"/>
                  <a:pt x="45395" y="7809"/>
                  <a:pt x="49486" y="9368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3" name="Google Shape;403;p49"/>
          <p:cNvSpPr txBox="1"/>
          <p:nvPr/>
        </p:nvSpPr>
        <p:spPr>
          <a:xfrm>
            <a:off x="2367200" y="2055450"/>
            <a:ext cx="11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Phenotype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04" name="Google Shape;404;p49"/>
          <p:cNvSpPr txBox="1"/>
          <p:nvPr/>
        </p:nvSpPr>
        <p:spPr>
          <a:xfrm>
            <a:off x="3568600" y="2293725"/>
            <a:ext cx="2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+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05" name="Google Shape;405;p49"/>
          <p:cNvSpPr/>
          <p:nvPr/>
        </p:nvSpPr>
        <p:spPr>
          <a:xfrm>
            <a:off x="3941850" y="2444719"/>
            <a:ext cx="1237150" cy="253675"/>
          </a:xfrm>
          <a:custGeom>
            <a:rect b="b" l="l" r="r" t="t"/>
            <a:pathLst>
              <a:path extrusionOk="0" h="10147" w="49486">
                <a:moveTo>
                  <a:pt x="0" y="10147"/>
                </a:moveTo>
                <a:cubicBezTo>
                  <a:pt x="4156" y="8459"/>
                  <a:pt x="16690" y="146"/>
                  <a:pt x="24938" y="16"/>
                </a:cubicBezTo>
                <a:cubicBezTo>
                  <a:pt x="33186" y="-114"/>
                  <a:pt x="45395" y="7809"/>
                  <a:pt x="49486" y="9368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6" name="Google Shape;406;p49"/>
          <p:cNvSpPr/>
          <p:nvPr/>
        </p:nvSpPr>
        <p:spPr>
          <a:xfrm>
            <a:off x="5224275" y="2444719"/>
            <a:ext cx="1237150" cy="253675"/>
          </a:xfrm>
          <a:custGeom>
            <a:rect b="b" l="l" r="r" t="t"/>
            <a:pathLst>
              <a:path extrusionOk="0" h="10147" w="49486">
                <a:moveTo>
                  <a:pt x="0" y="10147"/>
                </a:moveTo>
                <a:cubicBezTo>
                  <a:pt x="4156" y="8459"/>
                  <a:pt x="16690" y="146"/>
                  <a:pt x="24938" y="16"/>
                </a:cubicBezTo>
                <a:cubicBezTo>
                  <a:pt x="33186" y="-114"/>
                  <a:pt x="45395" y="7809"/>
                  <a:pt x="49486" y="9368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7" name="Google Shape;407;p49"/>
          <p:cNvSpPr txBox="1"/>
          <p:nvPr/>
        </p:nvSpPr>
        <p:spPr>
          <a:xfrm>
            <a:off x="4123575" y="2093625"/>
            <a:ext cx="11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Control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08" name="Google Shape;408;p49"/>
          <p:cNvSpPr txBox="1"/>
          <p:nvPr/>
        </p:nvSpPr>
        <p:spPr>
          <a:xfrm>
            <a:off x="5249075" y="2055450"/>
            <a:ext cx="14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No Phenotype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09" name="Google Shape;409;p49"/>
          <p:cNvSpPr txBox="1"/>
          <p:nvPr/>
        </p:nvSpPr>
        <p:spPr>
          <a:xfrm>
            <a:off x="1156100" y="2616000"/>
            <a:ext cx="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300 bp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10" name="Google Shape;410;p49"/>
          <p:cNvSpPr/>
          <p:nvPr/>
        </p:nvSpPr>
        <p:spPr>
          <a:xfrm>
            <a:off x="2308800" y="2678900"/>
            <a:ext cx="224100" cy="214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9"/>
          <p:cNvSpPr/>
          <p:nvPr/>
        </p:nvSpPr>
        <p:spPr>
          <a:xfrm>
            <a:off x="5929150" y="2616000"/>
            <a:ext cx="224100" cy="214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9"/>
          <p:cNvSpPr txBox="1"/>
          <p:nvPr/>
        </p:nvSpPr>
        <p:spPr>
          <a:xfrm>
            <a:off x="2415875" y="2961400"/>
            <a:ext cx="17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h</a:t>
            </a:r>
            <a:r>
              <a:rPr lang="en">
                <a:solidFill>
                  <a:srgbClr val="FF0000"/>
                </a:solidFill>
              </a:rPr>
              <a:t>eteroduplex?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Genetic Approach Future Ideas</a:t>
            </a:r>
            <a:endParaRPr/>
          </a:p>
        </p:txBody>
      </p:sp>
      <p:sp>
        <p:nvSpPr>
          <p:cNvPr id="418" name="Google Shape;418;p50"/>
          <p:cNvSpPr txBox="1"/>
          <p:nvPr>
            <p:ph idx="1" type="body"/>
          </p:nvPr>
        </p:nvSpPr>
        <p:spPr>
          <a:xfrm>
            <a:off x="311700" y="1152475"/>
            <a:ext cx="369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 (non-</a:t>
            </a:r>
            <a:r>
              <a:rPr lang="en"/>
              <a:t>existent</a:t>
            </a:r>
            <a:r>
              <a:rPr lang="en"/>
              <a:t>) ApoA4 reporter instead of ApoB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CRE-LoxP to avoid heart defect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Phosphomimetic</a:t>
            </a:r>
            <a:r>
              <a:rPr lang="en"/>
              <a:t> or non-</a:t>
            </a:r>
            <a:r>
              <a:rPr lang="en"/>
              <a:t>phosphorylatable</a:t>
            </a:r>
            <a:r>
              <a:rPr lang="en"/>
              <a:t> ApoA4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/>
          <p:nvPr>
            <p:ph type="title"/>
          </p:nvPr>
        </p:nvSpPr>
        <p:spPr>
          <a:xfrm>
            <a:off x="311700" y="24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Summarizing the ApoA4 </a:t>
            </a:r>
            <a:r>
              <a:rPr lang="en"/>
              <a:t>conundrum</a:t>
            </a:r>
            <a:r>
              <a:rPr lang="en"/>
              <a:t> </a:t>
            </a:r>
            <a:endParaRPr/>
          </a:p>
        </p:txBody>
      </p:sp>
      <p:graphicFrame>
        <p:nvGraphicFramePr>
          <p:cNvPr id="424" name="Google Shape;424;p51"/>
          <p:cNvGraphicFramePr/>
          <p:nvPr/>
        </p:nvGraphicFramePr>
        <p:xfrm>
          <a:off x="1176550" y="71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{5EF8B1C3-B0AA-45E8-8402-EDB2088A9D40}</a:tableStyleId>
              </a:tblPr>
              <a:tblGrid>
                <a:gridCol w="1645900"/>
                <a:gridCol w="1645900"/>
                <a:gridCol w="1645900"/>
                <a:gridCol w="164590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Mutant 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Particle Size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ApoB(Lipoprotein particle count)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Metabolism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a</a:t>
                      </a:r>
                      <a:r>
                        <a:rPr i="1" lang="en" sz="1300"/>
                        <a:t>poa4 </a:t>
                      </a:r>
                      <a:r>
                        <a:rPr lang="en" sz="1300"/>
                        <a:t>KO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Larger Chylomicrons(Kohan)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No Change(Nhan)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Smaller VLDL(Verhauge)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Lower VLDL(Weinstock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Less ApoB (Nhan, Kohan)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Lower Triglycerides in plasma (Kohan, Verhauge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a</a:t>
                      </a:r>
                      <a:r>
                        <a:rPr i="1" lang="en" sz="1300"/>
                        <a:t>poa4</a:t>
                      </a:r>
                      <a:r>
                        <a:rPr lang="en" sz="1300"/>
                        <a:t> OE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Larger VLDL (Verhauge)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No change (Nhan)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No Change (Nhan)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Higher Triglycerides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prkd2</a:t>
                      </a:r>
                      <a:r>
                        <a:rPr lang="en" sz="1300"/>
                        <a:t> </a:t>
                      </a:r>
                      <a:r>
                        <a:rPr lang="en" sz="1300"/>
                        <a:t>KO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Smaller Chylomicrons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No Change (Trujillo-Viero) 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Lower (Josh)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Lower Triglycerides in plasma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600" y="1586525"/>
            <a:ext cx="7496175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7698300" y="4503300"/>
            <a:ext cx="14457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Curcio et al., 2009</a:t>
            </a:r>
            <a:endParaRPr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/>
        </p:nvSpPr>
        <p:spPr>
          <a:xfrm>
            <a:off x="550700" y="240925"/>
            <a:ext cx="793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Lipoproteins are required to transport Hydrophobic Lipids throughout the body</a:t>
            </a:r>
            <a:endParaRPr sz="2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30" name="Google Shape;430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CID2011756 inhibition of PRDK2 does not conclusively target the lipoprotein pathway, and has off-target, damaging effects at higher doses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36" name="Google Shape;436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CID2011756 inhibition of PRDK2 does not conclusively target the lipoprotein pathway, and has off-target, damaging effects at higher doses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However CRISPR mutant to the locus changes ApoB levels and yolk utilization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42" name="Google Shape;442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CID2011756 inhibition of PRDK2 does not conclusively target the lipoprotein pathway, and has off-target, damaging effects at higher doses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However CRISPR mutant to the locus changes ApoB levels and yolk utilization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Really need an ApoA4 reporter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everyone! </a:t>
            </a:r>
            <a:endParaRPr/>
          </a:p>
        </p:txBody>
      </p:sp>
      <p:sp>
        <p:nvSpPr>
          <p:cNvPr id="448" name="Google Shape;448;p55"/>
          <p:cNvSpPr txBox="1"/>
          <p:nvPr/>
        </p:nvSpPr>
        <p:spPr>
          <a:xfrm>
            <a:off x="487075" y="1120275"/>
            <a:ext cx="21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PI</a:t>
            </a:r>
            <a:r>
              <a:rPr lang="en"/>
              <a:t>: Steve Farber </a:t>
            </a:r>
            <a:endParaRPr/>
          </a:p>
        </p:txBody>
      </p:sp>
      <p:sp>
        <p:nvSpPr>
          <p:cNvPr id="449" name="Google Shape;449;p55"/>
          <p:cNvSpPr txBox="1"/>
          <p:nvPr/>
        </p:nvSpPr>
        <p:spPr>
          <a:xfrm>
            <a:off x="542050" y="1623025"/>
            <a:ext cx="2113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Postdocs</a:t>
            </a:r>
            <a:r>
              <a:rPr lang="en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McKenna Feltes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Lishann Ingram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 Therier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Meredith Wilson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Yang Jin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 Kelpsch</a:t>
            </a:r>
            <a:endParaRPr/>
          </a:p>
        </p:txBody>
      </p:sp>
      <p:sp>
        <p:nvSpPr>
          <p:cNvPr id="450" name="Google Shape;450;p55"/>
          <p:cNvSpPr txBox="1"/>
          <p:nvPr/>
        </p:nvSpPr>
        <p:spPr>
          <a:xfrm>
            <a:off x="487075" y="3178200"/>
            <a:ext cx="2113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Graduate Students</a:t>
            </a:r>
            <a:r>
              <a:rPr lang="en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Darby Kozan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Michelle Biederman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Tabea Moll</a:t>
            </a:r>
            <a:endParaRPr/>
          </a:p>
        </p:txBody>
      </p:sp>
      <p:sp>
        <p:nvSpPr>
          <p:cNvPr id="451" name="Google Shape;451;p55"/>
          <p:cNvSpPr txBox="1"/>
          <p:nvPr/>
        </p:nvSpPr>
        <p:spPr>
          <a:xfrm>
            <a:off x="3250200" y="1080325"/>
            <a:ext cx="211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Research Scientists</a:t>
            </a:r>
            <a:r>
              <a:rPr lang="en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 Anderson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5"/>
          <p:cNvSpPr txBox="1"/>
          <p:nvPr/>
        </p:nvSpPr>
        <p:spPr>
          <a:xfrm>
            <a:off x="3198025" y="1838425"/>
            <a:ext cx="2113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Technicians</a:t>
            </a:r>
            <a:r>
              <a:rPr lang="en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Monica Hensley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Maggie Shen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5"/>
          <p:cNvSpPr txBox="1"/>
          <p:nvPr/>
        </p:nvSpPr>
        <p:spPr>
          <a:xfrm>
            <a:off x="3250200" y="2701950"/>
            <a:ext cx="2113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Undergrads</a:t>
            </a:r>
            <a:r>
              <a:rPr lang="en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Jeffery Shin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Sofia Angel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5"/>
          <p:cNvSpPr txBox="1"/>
          <p:nvPr/>
        </p:nvSpPr>
        <p:spPr>
          <a:xfrm>
            <a:off x="3711525" y="4266750"/>
            <a:ext cx="13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...And the fish</a:t>
            </a:r>
            <a:endParaRPr/>
          </a:p>
        </p:txBody>
      </p:sp>
      <p:pic>
        <p:nvPicPr>
          <p:cNvPr id="455" name="Google Shape;45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225" y="2885115"/>
            <a:ext cx="3643600" cy="1522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68428" cy="447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20"/>
              <a:t>Mice without functioning kinase are resistant to obesogenic effects</a:t>
            </a:r>
            <a:r>
              <a:rPr lang="en"/>
              <a:t> </a:t>
            </a:r>
            <a:endParaRPr/>
          </a:p>
        </p:txBody>
      </p:sp>
      <p:sp>
        <p:nvSpPr>
          <p:cNvPr id="85" name="Google Shape;85;p18"/>
          <p:cNvSpPr txBox="1"/>
          <p:nvPr/>
        </p:nvSpPr>
        <p:spPr>
          <a:xfrm>
            <a:off x="6507750" y="4458700"/>
            <a:ext cx="254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Trujillo-Viera, 2021, EMBO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50" y="1296300"/>
            <a:ext cx="3190350" cy="23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4663" y="1268500"/>
            <a:ext cx="2914675" cy="24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 rotWithShape="1">
          <a:blip r:embed="rId5">
            <a:alphaModFix/>
          </a:blip>
          <a:srcRect b="0" l="3984" r="0" t="0"/>
          <a:stretch/>
        </p:blipFill>
        <p:spPr>
          <a:xfrm>
            <a:off x="6080700" y="1222325"/>
            <a:ext cx="3063300" cy="25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Phenotype is present with drug inhibition as well </a:t>
            </a:r>
            <a:endParaRPr sz="2100"/>
          </a:p>
        </p:txBody>
      </p:sp>
      <p:sp>
        <p:nvSpPr>
          <p:cNvPr id="94" name="Google Shape;94;p19"/>
          <p:cNvSpPr txBox="1"/>
          <p:nvPr/>
        </p:nvSpPr>
        <p:spPr>
          <a:xfrm>
            <a:off x="6507750" y="4458700"/>
            <a:ext cx="254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Trujillo-Viera, 2021, EMBO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75" y="1209275"/>
            <a:ext cx="2804749" cy="26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8600" y="1165212"/>
            <a:ext cx="5663700" cy="2754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Effect is caused by chylomicron size decrease mediated by ApoA4?</a:t>
            </a:r>
            <a:endParaRPr sz="2120"/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-2610" l="-1540" r="1540" t="4465"/>
          <a:stretch/>
        </p:blipFill>
        <p:spPr>
          <a:xfrm>
            <a:off x="106500" y="1456975"/>
            <a:ext cx="5219700" cy="30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 rotWithShape="1">
          <a:blip r:embed="rId4">
            <a:alphaModFix/>
          </a:blip>
          <a:srcRect b="0" l="0" r="5087" t="0"/>
          <a:stretch/>
        </p:blipFill>
        <p:spPr>
          <a:xfrm>
            <a:off x="5886825" y="889175"/>
            <a:ext cx="1980425" cy="24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6820" y="3338650"/>
            <a:ext cx="2460480" cy="15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Trujillo-Viera Model of PRKD2 action</a:t>
            </a:r>
            <a:endParaRPr sz="2120"/>
          </a:p>
        </p:txBody>
      </p:sp>
      <p:sp>
        <p:nvSpPr>
          <p:cNvPr id="110" name="Google Shape;110;p21"/>
          <p:cNvSpPr txBox="1"/>
          <p:nvPr/>
        </p:nvSpPr>
        <p:spPr>
          <a:xfrm>
            <a:off x="413025" y="2248725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CRT600602</a:t>
            </a:r>
            <a:endParaRPr/>
          </a:p>
        </p:txBody>
      </p:sp>
      <p:cxnSp>
        <p:nvCxnSpPr>
          <p:cNvPr id="111" name="Google Shape;111;p21"/>
          <p:cNvCxnSpPr>
            <a:stCxn id="110" idx="3"/>
          </p:cNvCxnSpPr>
          <p:nvPr/>
        </p:nvCxnSpPr>
        <p:spPr>
          <a:xfrm flipH="1" rot="10800000">
            <a:off x="1583325" y="2443725"/>
            <a:ext cx="4590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12" name="Google Shape;112;p21"/>
          <p:cNvSpPr txBox="1"/>
          <p:nvPr/>
        </p:nvSpPr>
        <p:spPr>
          <a:xfrm>
            <a:off x="2148700" y="2248725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PRKD2</a:t>
            </a:r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 flipH="1" rot="10800000">
            <a:off x="3009225" y="2443725"/>
            <a:ext cx="4590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14" name="Google Shape;114;p21"/>
          <p:cNvSpPr txBox="1"/>
          <p:nvPr/>
        </p:nvSpPr>
        <p:spPr>
          <a:xfrm>
            <a:off x="3528725" y="2248725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ApoA4</a:t>
            </a:r>
            <a:endParaRPr/>
          </a:p>
        </p:txBody>
      </p:sp>
      <p:cxnSp>
        <p:nvCxnSpPr>
          <p:cNvPr id="115" name="Google Shape;115;p21"/>
          <p:cNvCxnSpPr/>
          <p:nvPr/>
        </p:nvCxnSpPr>
        <p:spPr>
          <a:xfrm flipH="1" rot="10800000">
            <a:off x="4240025" y="2443725"/>
            <a:ext cx="4590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16" name="Google Shape;116;p21"/>
          <p:cNvSpPr txBox="1"/>
          <p:nvPr/>
        </p:nvSpPr>
        <p:spPr>
          <a:xfrm>
            <a:off x="4699025" y="2141025"/>
            <a:ext cx="177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Chylomicron/VLDL size</a:t>
            </a:r>
            <a:endParaRPr/>
          </a:p>
        </p:txBody>
      </p:sp>
      <p:cxnSp>
        <p:nvCxnSpPr>
          <p:cNvPr id="117" name="Google Shape;117;p21"/>
          <p:cNvCxnSpPr/>
          <p:nvPr/>
        </p:nvCxnSpPr>
        <p:spPr>
          <a:xfrm flipH="1" rot="10800000">
            <a:off x="6423150" y="2446275"/>
            <a:ext cx="4590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8" name="Google Shape;118;p21"/>
          <p:cNvSpPr txBox="1"/>
          <p:nvPr/>
        </p:nvSpPr>
        <p:spPr>
          <a:xfrm>
            <a:off x="6939500" y="2201650"/>
            <a:ext cx="17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Lipid Transfer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